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Lst>
        </p14:section>
        <p14:section name="まとめ" id="{EC7FFF14-C6EB-4C9A-8F93-94A80D1A29FE}">
          <p14:sldIdLst>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3</a:t>
            </a:fld>
            <a:endParaRPr lang="zh-CN" altLang="en-US"/>
          </a:p>
        </p:txBody>
      </p:sp>
    </p:spTree>
    <p:extLst>
      <p:ext uri="{BB962C8B-B14F-4D97-AF65-F5344CB8AC3E}">
        <p14:creationId xmlns:p14="http://schemas.microsoft.com/office/powerpoint/2010/main" val="406431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7</a:t>
            </a:fld>
            <a:endParaRPr lang="zh-CN" altLang="en-US"/>
          </a:p>
        </p:txBody>
      </p:sp>
    </p:spTree>
    <p:extLst>
      <p:ext uri="{BB962C8B-B14F-4D97-AF65-F5344CB8AC3E}">
        <p14:creationId xmlns:p14="http://schemas.microsoft.com/office/powerpoint/2010/main" val="270781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538973" y="1337554"/>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（総</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まで（総</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LKH</a:t>
            </a:r>
            <a:r>
              <a:rPr lang="ja-JP" altLang="en-US" sz="1600" dirty="0"/>
              <a:t>と</a:t>
            </a:r>
            <a:r>
              <a:rPr lang="en-US" altLang="ja-JP" sz="1600" dirty="0"/>
              <a:t>Concorde</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497095"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問題を特定して、二つの制限されたグラフの作成方法を提案した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3"/>
            <a:ext cx="5652993" cy="2169935"/>
            <a:chOff x="879656" y="4369488"/>
            <a:chExt cx="4576487" cy="1756711"/>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195777" y="5652783"/>
              <a:ext cx="1260366" cy="473416"/>
            </a:xfrm>
            <a:prstGeom prst="rect">
              <a:avLst/>
            </a:prstGeom>
            <a:noFill/>
          </p:spPr>
          <p:txBody>
            <a:bodyPr wrap="none" rtlCol="0">
              <a:spAutoFit/>
            </a:bodyPr>
            <a:lstStyle/>
            <a:p>
              <a:pPr algn="ctr"/>
              <a:r>
                <a:rPr lang="en-US" altLang="zh-CN" sz="1600" b="1" dirty="0"/>
                <a:t>TSP</a:t>
              </a:r>
              <a:r>
                <a:rPr lang="ja-JP" altLang="en-US" sz="1600" b="1" dirty="0"/>
                <a:t>制限された</a:t>
              </a:r>
              <a:endParaRPr lang="en-US" altLang="ja-JP" sz="1600" b="1" dirty="0"/>
            </a:p>
            <a:p>
              <a:pPr algn="ctr"/>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3"/>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4"/>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81444" y="4605890"/>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81444" y="4605890"/>
                <a:ext cx="6942382" cy="369332"/>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517019" y="497831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618002" y="496816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81444" y="5337497"/>
                <a:ext cx="8138038" cy="1477328"/>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en-US" altLang="zh-CN" dirty="0"/>
              </a:p>
              <a:p>
                <a:endParaRPr lang="en-US" altLang="zh-CN" dirty="0"/>
              </a:p>
              <a:p>
                <a:pPr marL="285750" indent="-285750">
                  <a:buFont typeface="Arial" panose="020B0604020202020204" pitchFamily="34" charset="0"/>
                  <a:buChar char="•"/>
                </a:pPr>
                <a:r>
                  <a:rPr lang="ja-JP" altLang="en-US" b="1" dirty="0"/>
                  <a:t>量子アニーラ</a:t>
                </a:r>
                <a:r>
                  <a:rPr lang="ja-JP" altLang="en-US" dirty="0"/>
                  <a:t>で解決できる</a:t>
                </a:r>
                <a:endParaRPr lang="en-US" altLang="zh-CN"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81444" y="5337497"/>
                <a:ext cx="8138038" cy="1477328"/>
              </a:xfrm>
              <a:prstGeom prst="rect">
                <a:avLst/>
              </a:prstGeom>
              <a:blipFill>
                <a:blip r:embed="rId8"/>
                <a:stretch>
                  <a:fillRect l="-599" t="-2066" b="-6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err="1"/>
                  <a:t>D</a:t>
                </a:r>
                <a:r>
                  <a:rPr lang="en-US" altLang="zh-CN" dirty="0" err="1"/>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xmlns="">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158473"/>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58472"/>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6925294"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384124" y="6068828"/>
            <a:ext cx="6340197" cy="707886"/>
          </a:xfrm>
          <a:prstGeom prst="rect">
            <a:avLst/>
          </a:prstGeom>
          <a:noFill/>
        </p:spPr>
        <p:txBody>
          <a:bodyPr wrap="none" rtlCol="0">
            <a:spAutoFit/>
          </a:bodyPr>
          <a:lstStyle/>
          <a:p>
            <a:pPr marL="285750" indent="-285750">
              <a:buFont typeface="Arial" panose="020B0604020202020204" pitchFamily="34" charset="0"/>
              <a:buChar char="•"/>
            </a:pPr>
            <a:r>
              <a:rPr lang="en-US" altLang="ja-JP" sz="2000" dirty="0"/>
              <a:t>QUBO</a:t>
            </a:r>
            <a:r>
              <a:rPr lang="ja-JP" altLang="en-US" sz="2000" dirty="0"/>
              <a:t>の</a:t>
            </a:r>
            <a:r>
              <a:rPr lang="ja-JP" altLang="en-US" sz="2000" b="1" dirty="0"/>
              <a:t>二次項数</a:t>
            </a:r>
            <a:r>
              <a:rPr lang="ja-JP" altLang="en-US" sz="2000" dirty="0"/>
              <a:t>が多いほど</a:t>
            </a:r>
            <a:endParaRPr lang="en-US" altLang="ja-JP" sz="2000" dirty="0"/>
          </a:p>
          <a:p>
            <a:r>
              <a:rPr lang="ja-JP" altLang="en-US" sz="2000" dirty="0"/>
              <a:t>マイナー埋め込みに必要な</a:t>
            </a:r>
            <a:r>
              <a:rPr lang="ja-JP" altLang="en-US" sz="2000" b="1" dirty="0"/>
              <a:t>量子ビット</a:t>
            </a:r>
            <a:r>
              <a:rPr lang="ja-JP" altLang="en-US" sz="2000" dirty="0"/>
              <a:t>の数も増加する</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695389" cy="369332"/>
          </a:xfrm>
          <a:prstGeom prst="rect">
            <a:avLst/>
          </a:prstGeom>
          <a:noFill/>
        </p:spPr>
        <p:txBody>
          <a:bodyPr wrap="square">
            <a:spAutoFit/>
          </a:bodyPr>
          <a:lstStyle/>
          <a:p>
            <a:r>
              <a:rPr lang="en-US" altLang="ja-JP" sz="1800" b="1" dirty="0"/>
              <a:t>Guest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4</m:t>
                                      </m:r>
                                    </m:sub>
                                  </m:sSub>
                                </m:e>
                              </m:nary>
                            </m:e>
                          </m:nary>
                        </m:e>
                      </m:nary>
                    </m:oMath>
                  </m:oMathPara>
                </a14:m>
                <a:endParaRPr lang="en-US" altLang="zh-CN" dirty="0"/>
              </a:p>
              <a:p>
                <a:endParaRPr lang="en-US" altLang="zh-CN"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3"/>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820735" y="4589123"/>
            <a:ext cx="2839733" cy="1242692"/>
            <a:chOff x="5724326" y="5590921"/>
            <a:chExt cx="311509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4"/>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5"/>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6"/>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7"/>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6988273" y="6245109"/>
                  <a:ext cx="1851146"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 </m:t>
                        </m:r>
                        <m:r>
                          <a:rPr lang="en-US" altLang="ja-JP" b="1" i="1" smtClean="0">
                            <a:latin typeface="Cambria Math" panose="02040503050406030204" pitchFamily="18" charset="0"/>
                          </a:rPr>
                          <m:t>𝒎𝒐𝒅</m:t>
                        </m:r>
                        <m:r>
                          <a:rPr lang="en-US" altLang="ja-JP" b="1" i="1" smtClean="0">
                            <a:latin typeface="Cambria Math" panose="02040503050406030204" pitchFamily="18" charset="0"/>
                          </a:rPr>
                          <m:t> </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6988273" y="6245109"/>
                  <a:ext cx="1851146" cy="709004"/>
                </a:xfrm>
                <a:prstGeom prst="rect">
                  <a:avLst/>
                </a:prstGeom>
                <a:blipFill>
                  <a:blip r:embed="rId8"/>
                  <a:stretch>
                    <a:fillRect b="-141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9"/>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1"/>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3DA603A-CE1E-FDE1-B66D-3FE369580FA7}"/>
                  </a:ext>
                </a:extLst>
              </p:cNvPr>
              <p:cNvSpPr txBox="1"/>
              <p:nvPr/>
            </p:nvSpPr>
            <p:spPr>
              <a:xfrm>
                <a:off x="5795823" y="6111978"/>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95823" y="6111978"/>
                <a:ext cx="2666877" cy="78348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AF163A3-B9E6-084C-1D45-F06588BEB7BA}"/>
                  </a:ext>
                </a:extLst>
              </p:cNvPr>
              <p:cNvSpPr txBox="1"/>
              <p:nvPr/>
            </p:nvSpPr>
            <p:spPr>
              <a:xfrm>
                <a:off x="9575596" y="6007520"/>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xmlns="">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575596" y="6007520"/>
                <a:ext cx="1876466" cy="841321"/>
              </a:xfrm>
              <a:prstGeom prst="rect">
                <a:avLst/>
              </a:prstGeom>
              <a:blipFill>
                <a:blip r:embed="rId13"/>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4"/>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5"/>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𝑚𝑜𝑑</m:t>
                                      </m:r>
                                      <m:r>
                                        <a:rPr lang="en-US" altLang="zh-CN" sz="1600" b="0" i="1" smtClean="0">
                                          <a:latin typeface="Cambria Math" panose="02040503050406030204" pitchFamily="18" charset="0"/>
                                        </a:rPr>
                                        <m:t> 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3999</TotalTime>
  <Words>2881</Words>
  <Application>Microsoft Office PowerPoint</Application>
  <PresentationFormat>宽屏</PresentationFormat>
  <Paragraphs>946</Paragraphs>
  <Slides>23</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164</cp:revision>
  <dcterms:created xsi:type="dcterms:W3CDTF">2024-08-23T05:41:13Z</dcterms:created>
  <dcterms:modified xsi:type="dcterms:W3CDTF">2025-01-29T11:46:52Z</dcterms:modified>
</cp:coreProperties>
</file>